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83" r:id="rId3"/>
    <p:sldId id="296" r:id="rId4"/>
    <p:sldId id="298" r:id="rId5"/>
    <p:sldId id="304" r:id="rId6"/>
    <p:sldId id="299" r:id="rId7"/>
    <p:sldId id="308" r:id="rId8"/>
    <p:sldId id="295" r:id="rId9"/>
    <p:sldId id="303" r:id="rId10"/>
    <p:sldId id="307" r:id="rId11"/>
    <p:sldId id="306" r:id="rId12"/>
    <p:sldId id="287" r:id="rId13"/>
    <p:sldId id="267" r:id="rId14"/>
    <p:sldId id="268" r:id="rId15"/>
    <p:sldId id="273" r:id="rId16"/>
    <p:sldId id="310" r:id="rId17"/>
    <p:sldId id="266" r:id="rId18"/>
    <p:sldId id="309" r:id="rId19"/>
    <p:sldId id="311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ews Cycle" panose="02000503000000000000" pitchFamily="2" charset="2"/>
      <p:regular r:id="rId26"/>
      <p:bold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oppins" pitchFamily="2" charset="7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A41A4-AD29-6346-992E-EDD70E22C531}" v="3" dt="2021-02-22T14:32:52.441"/>
  </p1510:revLst>
</p1510:revInfo>
</file>

<file path=ppt/tableStyles.xml><?xml version="1.0" encoding="utf-8"?>
<a:tblStyleLst xmlns:a="http://schemas.openxmlformats.org/drawingml/2006/main" def="{CB59A1C8-747A-4FE9-89FD-B3EB6235076D}">
  <a:tblStyle styleId="{CB59A1C8-747A-4FE9-89FD-B3EB623507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BD5735-17CB-408C-B526-5617A5A3CD3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/>
    <p:restoredTop sz="92653"/>
  </p:normalViewPr>
  <p:slideViewPr>
    <p:cSldViewPr snapToGrid="0" snapToObjects="1">
      <p:cViewPr varScale="1">
        <p:scale>
          <a:sx n="158" d="100"/>
          <a:sy n="158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872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a2cf9ab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a2cf9ab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Auf dieser Folie werde ich die überpunkte vorstellen und sagen wer was vorstellt: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Grobes </a:t>
            </a:r>
            <a:r>
              <a:rPr lang="de-DE" dirty="0" err="1"/>
              <a:t>konzept</a:t>
            </a:r>
            <a:r>
              <a:rPr lang="de-DE" dirty="0"/>
              <a:t>/initiale </a:t>
            </a:r>
            <a:r>
              <a:rPr lang="de-DE" dirty="0" err="1"/>
              <a:t>ideen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Pre</a:t>
            </a:r>
            <a:r>
              <a:rPr lang="de-DE" dirty="0"/>
              <a:t> Processing Pipe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Carsten auf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Johannes präsentiert </a:t>
            </a:r>
            <a:r>
              <a:rPr lang="de-DE" dirty="0" err="1"/>
              <a:t>ergebnis</a:t>
            </a:r>
            <a:r>
              <a:rPr lang="de-DE" dirty="0"/>
              <a:t> und erklärt das </a:t>
            </a:r>
            <a:r>
              <a:rPr lang="de-DE" dirty="0" err="1"/>
              <a:t>scoring</a:t>
            </a:r>
            <a:r>
              <a:rPr lang="de-DE" dirty="0"/>
              <a:t> </a:t>
            </a:r>
            <a:r>
              <a:rPr lang="de-DE" dirty="0" err="1"/>
              <a:t>modell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Eine kleine </a:t>
            </a:r>
            <a:r>
              <a:rPr lang="de-DE" dirty="0" err="1"/>
              <a:t>demonstration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Offne</a:t>
            </a:r>
            <a:r>
              <a:rPr lang="de-DE" dirty="0"/>
              <a:t> </a:t>
            </a:r>
            <a:r>
              <a:rPr lang="de-DE"/>
              <a:t>diskussion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BIS HIER KIAN</a:t>
            </a:r>
          </a:p>
        </p:txBody>
      </p:sp>
    </p:spTree>
    <p:extLst>
      <p:ext uri="{BB962C8B-B14F-4D97-AF65-F5344CB8AC3E}">
        <p14:creationId xmlns:p14="http://schemas.microsoft.com/office/powerpoint/2010/main" val="1959751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CARSTEN</a:t>
            </a:r>
          </a:p>
        </p:txBody>
      </p:sp>
    </p:spTree>
    <p:extLst>
      <p:ext uri="{BB962C8B-B14F-4D97-AF65-F5344CB8AC3E}">
        <p14:creationId xmlns:p14="http://schemas.microsoft.com/office/powerpoint/2010/main" val="195424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CARSTEN BIS HIER</a:t>
            </a:r>
          </a:p>
        </p:txBody>
      </p:sp>
    </p:spTree>
    <p:extLst>
      <p:ext uri="{BB962C8B-B14F-4D97-AF65-F5344CB8AC3E}">
        <p14:creationId xmlns:p14="http://schemas.microsoft.com/office/powerpoint/2010/main" val="4054450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a2cf9aba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a2cf9aba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JOHANNES START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JOHANNES ENDE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2" y="-19"/>
            <a:ext cx="5713277" cy="5147878"/>
          </a:xfrm>
          <a:custGeom>
            <a:avLst/>
            <a:gdLst/>
            <a:ahLst/>
            <a:cxnLst/>
            <a:rect l="l" t="t" r="r" b="b"/>
            <a:pathLst>
              <a:path w="4644941" h="4202349" extrusionOk="0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807571" y="1106345"/>
            <a:ext cx="1603738" cy="2930810"/>
          </a:xfrm>
          <a:custGeom>
            <a:avLst/>
            <a:gdLst/>
            <a:ahLst/>
            <a:cxnLst/>
            <a:rect l="l" t="t" r="r" b="b"/>
            <a:pathLst>
              <a:path w="1303852" h="2392498" extrusionOk="0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57200" y="1122100"/>
            <a:ext cx="3477000" cy="289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19"/>
            <a:ext cx="6727695" cy="5147878"/>
          </a:xfrm>
          <a:custGeom>
            <a:avLst/>
            <a:gdLst/>
            <a:ahLst/>
            <a:cxnLst/>
            <a:rect l="l" t="t" r="r" b="b"/>
            <a:pathLst>
              <a:path w="5469671" h="4202349" extrusionOk="0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506107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>
            <a:off x="3430712" y="-19"/>
            <a:ext cx="5713277" cy="5147878"/>
          </a:xfrm>
          <a:custGeom>
            <a:avLst/>
            <a:gdLst/>
            <a:ahLst/>
            <a:cxnLst/>
            <a:rect l="l" t="t" r="r" b="b"/>
            <a:pathLst>
              <a:path w="4644941" h="4202349" extrusionOk="0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dist="28575" dir="108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4013514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550175" y="1285513"/>
            <a:ext cx="3090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550175" y="2118888"/>
            <a:ext cx="3090900" cy="173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╸"/>
              <a:defRPr sz="1800">
                <a:solidFill>
                  <a:schemeClr val="dk2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-19"/>
            <a:ext cx="6727695" cy="5147878"/>
          </a:xfrm>
          <a:custGeom>
            <a:avLst/>
            <a:gdLst/>
            <a:ahLst/>
            <a:cxnLst/>
            <a:rect l="l" t="t" r="r" b="b"/>
            <a:pathLst>
              <a:path w="5469671" h="4202349" extrusionOk="0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506107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-19"/>
            <a:ext cx="6727695" cy="5147878"/>
          </a:xfrm>
          <a:custGeom>
            <a:avLst/>
            <a:gdLst/>
            <a:ahLst/>
            <a:cxnLst/>
            <a:rect l="l" t="t" r="r" b="b"/>
            <a:pathLst>
              <a:path w="5469671" h="4202349" extrusionOk="0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506107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6906000" y="0"/>
            <a:ext cx="2238000" cy="5151350"/>
          </a:xfrm>
          <a:custGeom>
            <a:avLst/>
            <a:gdLst/>
            <a:ahLst/>
            <a:cxnLst/>
            <a:rect l="l" t="t" r="r" b="b"/>
            <a:pathLst>
              <a:path w="89520" h="206054" extrusionOk="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>
            <a:off x="7486691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2/3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0" y="-19"/>
            <a:ext cx="6727695" cy="5147878"/>
          </a:xfrm>
          <a:custGeom>
            <a:avLst/>
            <a:gdLst/>
            <a:ahLst/>
            <a:cxnLst/>
            <a:rect l="l" t="t" r="r" b="b"/>
            <a:pathLst>
              <a:path w="5469671" h="4202349" extrusionOk="0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06107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6906000" y="0"/>
            <a:ext cx="2238000" cy="5151350"/>
          </a:xfrm>
          <a:custGeom>
            <a:avLst/>
            <a:gdLst/>
            <a:ahLst/>
            <a:cxnLst/>
            <a:rect l="l" t="t" r="r" b="b"/>
            <a:pathLst>
              <a:path w="89520" h="206054" extrusionOk="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486691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1/3">
  <p:cSld name="Blank - 1/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4042035" cy="5171276"/>
          </a:xfrm>
          <a:custGeom>
            <a:avLst/>
            <a:gdLst/>
            <a:ahLst/>
            <a:cxnLst/>
            <a:rect l="l" t="t" r="r" b="b"/>
            <a:pathLst>
              <a:path w="161407" h="206500" extrusionOk="0">
                <a:moveTo>
                  <a:pt x="71935" y="206500"/>
                </a:moveTo>
                <a:lnTo>
                  <a:pt x="161407" y="0"/>
                </a:lnTo>
                <a:lnTo>
                  <a:pt x="0" y="0"/>
                </a:lnTo>
                <a:lnTo>
                  <a:pt x="0" y="20614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15000"/>
              </a:schemeClr>
            </a:outerShdw>
          </a:effectLst>
        </p:spPr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2385870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9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lt1"/>
                </a:solidFill>
                <a:latin typeface="Poppins" pitchFamily="2" charset="77"/>
                <a:ea typeface="Poppins" pitchFamily="2" charset="77"/>
                <a:cs typeface="Poppins" pitchFamily="2" charset="77"/>
                <a:sym typeface="News Cycle"/>
              </a:defRPr>
            </a:lvl1pPr>
            <a:lvl2pPr lvl="1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9" name="Google Shape;9;p1"/>
          <p:cNvCxnSpPr>
            <a:stCxn id="7" idx="1"/>
          </p:cNvCxnSpPr>
          <p:nvPr/>
        </p:nvCxnSpPr>
        <p:spPr>
          <a:xfrm>
            <a:off x="457200" y="29825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9" r:id="rId7"/>
    <p:sldLayoutId id="2147483660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oppins" pitchFamily="2" charset="77"/>
          <a:ea typeface="Poppins" pitchFamily="2" charset="77"/>
          <a:cs typeface="Poppins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jp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457200" y="1122100"/>
            <a:ext cx="3477000" cy="289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 L A N T O M A T I C</a:t>
            </a:r>
            <a:br>
              <a:rPr lang="en" sz="3200" dirty="0"/>
            </a:br>
            <a:r>
              <a:rPr lang="en" sz="3200" dirty="0"/>
              <a:t>-</a:t>
            </a:r>
            <a:br>
              <a:rPr lang="en" sz="3200" dirty="0"/>
            </a:br>
            <a:r>
              <a:rPr lang="en" sz="1600" dirty="0"/>
              <a:t>F I N A L  P R E S E N T A T I O N</a:t>
            </a:r>
            <a:endParaRPr sz="320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895D2308-DFDF-2F44-97C2-86F83198A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2242" y="3120931"/>
            <a:ext cx="882362" cy="88236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C35850-E167-3540-843A-76F8F9687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RAM-FRIENDLY DATA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4A168-F0C5-4F4F-9555-3BAC6543F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3297AC5-6E2A-7749-9F4F-E848CCEC2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914" y="751657"/>
            <a:ext cx="456050" cy="4560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CD7A422-4AB7-A441-8A43-1C09B023F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8314" y="995765"/>
            <a:ext cx="364342" cy="3643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EC201C-8823-4A4E-A2F7-C74F471B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4422" y="873711"/>
            <a:ext cx="364342" cy="3643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DC2E1CB-DF2B-9A46-9898-FB5D8EA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470" y="1005073"/>
            <a:ext cx="337887" cy="33788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AFD70FB-7F21-BE40-9236-1634B31C1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373" y="1073800"/>
            <a:ext cx="364342" cy="36434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5AEC014-DBAC-EE4D-AB2C-DB8D564F4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427" y="1069708"/>
            <a:ext cx="364342" cy="36434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2A2892D-940B-004C-852F-BB60ADC64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7227" y="3200212"/>
            <a:ext cx="779109" cy="77910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A423851-3821-6542-9151-CAC857273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914" y="525841"/>
            <a:ext cx="456050" cy="4560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C31A955-80D1-F74E-AEA8-EB0201557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8314" y="769949"/>
            <a:ext cx="364342" cy="36434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5D066E2-3F9E-7E4F-96B2-34559F9A5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4422" y="647895"/>
            <a:ext cx="364342" cy="36434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1FC3B2A-5A5F-B94A-8413-94DD9B45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470" y="779257"/>
            <a:ext cx="337887" cy="33788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158C4F-1BA3-004A-8D40-71756EFC8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373" y="847984"/>
            <a:ext cx="364342" cy="36434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545265B-DC8A-0C4E-B0A5-37D883E58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427" y="843892"/>
            <a:ext cx="364342" cy="36434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96C2A91-CB02-C244-95CA-0B26D0FA6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0153" y="477031"/>
            <a:ext cx="604451" cy="60445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FC3DF2B-5801-D647-8A7D-2ACD9303DB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477" y="450273"/>
            <a:ext cx="1100844" cy="11008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7719ED-BE00-064D-A941-78432A00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695362">
            <a:off x="545129" y="2463112"/>
            <a:ext cx="2349328" cy="23493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11452A-0487-9245-A296-836FC7658A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695362">
            <a:off x="4488853" y="2415101"/>
            <a:ext cx="2349328" cy="23493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B2B450C-9372-0C45-949F-639E96CF3C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7379" y="90780"/>
            <a:ext cx="1672281" cy="16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48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47 L -0.00156 0.514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56 0.00247 L -0.00156 0.514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57 0.00247 L -0.00157 0.51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56 0.00247 L -0.00156 0.514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8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46 L -0.00156 0.51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47 L -0.00156 0.5145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364 0.00926 L -0.00364 -0.1481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47 L 0.44462 0.011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09" y="46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56 0.00246 L 0.43958 -0.0203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49" y="-11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57 0.00247 L 0.44878 0.003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17" y="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56 0.00247 L 0.45243 -0.0209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91" y="-11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47 L 0.47257 -0.0092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-5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47 L 0.42865 -0.0083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repeatCount="4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401 L 1.38889E-6 0.5095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7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8.33333E-7 0.00525 L -0.00035 -0.1663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4A75EA-E9A4-0D4D-AF68-C5E2CC6BAF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3E65966-20EB-DD4E-9018-E6498288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2" y="1692682"/>
            <a:ext cx="6174259" cy="29781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1249C9-11E1-9140-A3F1-4F7B1279B442}"/>
              </a:ext>
            </a:extLst>
          </p:cNvPr>
          <p:cNvSpPr txBox="1">
            <a:spLocks/>
          </p:cNvSpPr>
          <p:nvPr/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DE" sz="3000" dirty="0">
                <a:solidFill>
                  <a:srgbClr val="9FEC23"/>
                </a:solidFill>
                <a:latin typeface="Poppins" pitchFamily="2" charset="77"/>
                <a:cs typeface="Poppins" pitchFamily="2" charset="77"/>
                <a:sym typeface="News Cycle"/>
              </a:rPr>
              <a:t>K-FOLD CROSS VALIDATION</a:t>
            </a:r>
            <a:endParaRPr lang="en-DE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03458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4F8629C-5F9B-E34A-A728-2F323390E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43" t="8742" r="37298" b="45591"/>
          <a:stretch/>
        </p:blipFill>
        <p:spPr>
          <a:xfrm>
            <a:off x="1902845" y="4148985"/>
            <a:ext cx="804846" cy="903348"/>
          </a:xfrm>
          <a:prstGeom prst="rect">
            <a:avLst/>
          </a:prstGeom>
        </p:spPr>
      </p:pic>
      <p:sp>
        <p:nvSpPr>
          <p:cNvPr id="492" name="Google Shape;492;p46"/>
          <p:cNvSpPr txBox="1">
            <a:spLocks noGrp="1"/>
          </p:cNvSpPr>
          <p:nvPr>
            <p:ph type="title" idx="4294967295"/>
          </p:nvPr>
        </p:nvSpPr>
        <p:spPr>
          <a:xfrm>
            <a:off x="5033825" y="95991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WHOLE PROCESS</a:t>
            </a:r>
            <a:endParaRPr dirty="0"/>
          </a:p>
        </p:txBody>
      </p:sp>
      <p:sp>
        <p:nvSpPr>
          <p:cNvPr id="493" name="Google Shape;493;p46"/>
          <p:cNvSpPr txBox="1">
            <a:spLocks noGrp="1"/>
          </p:cNvSpPr>
          <p:nvPr>
            <p:ph type="sldNum" idx="12"/>
          </p:nvPr>
        </p:nvSpPr>
        <p:spPr>
          <a:xfrm>
            <a:off x="8480584" y="4403859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12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494" name="Google Shape;494;p46"/>
          <p:cNvGrpSpPr/>
          <p:nvPr/>
        </p:nvGrpSpPr>
        <p:grpSpPr>
          <a:xfrm>
            <a:off x="457192" y="1067051"/>
            <a:ext cx="3608219" cy="3243858"/>
            <a:chOff x="3778727" y="4460423"/>
            <a:chExt cx="720160" cy="647438"/>
          </a:xfrm>
        </p:grpSpPr>
        <p:sp>
          <p:nvSpPr>
            <p:cNvPr id="501" name="Google Shape;501;p46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EVALUATION</a:t>
              </a:r>
              <a:endParaRPr sz="1200" b="1" i="0" u="none" strike="noStrike" cap="none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MODEL</a:t>
              </a:r>
              <a:endParaRPr sz="1200" b="1" i="0" u="none" strike="noStrike" cap="none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K-FOLD</a:t>
              </a:r>
              <a:endParaRPr sz="1200" b="1" i="0" u="none" strike="noStrike" cap="none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MANIPULATION</a:t>
              </a:r>
              <a:endParaRPr sz="1200" b="1" i="0" u="none" strike="noStrike" cap="none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TRAINING</a:t>
              </a:r>
              <a:endParaRPr sz="1200" b="1" i="0" u="none" strike="noStrike" cap="none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FRAMES</a:t>
              </a:r>
              <a:endParaRPr sz="1200" b="1" i="0" u="none" strike="noStrike" cap="none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cxnSp>
        <p:nvCxnSpPr>
          <p:cNvPr id="502" name="Google Shape;502;p46"/>
          <p:cNvCxnSpPr/>
          <p:nvPr/>
        </p:nvCxnSpPr>
        <p:spPr>
          <a:xfrm>
            <a:off x="3985450" y="1604083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46"/>
          <p:cNvSpPr txBox="1"/>
          <p:nvPr/>
        </p:nvSpPr>
        <p:spPr>
          <a:xfrm>
            <a:off x="5103950" y="1432033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Split video into frames</a:t>
            </a:r>
            <a:endParaRPr sz="1000" dirty="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04" name="Google Shape;504;p46"/>
          <p:cNvCxnSpPr/>
          <p:nvPr/>
        </p:nvCxnSpPr>
        <p:spPr>
          <a:xfrm>
            <a:off x="3829775" y="2085708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46"/>
          <p:cNvSpPr txBox="1"/>
          <p:nvPr/>
        </p:nvSpPr>
        <p:spPr>
          <a:xfrm>
            <a:off x="5103950" y="1913648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Image-manipulation of frames</a:t>
            </a:r>
            <a:endParaRPr sz="1000" dirty="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06" name="Google Shape;506;p46"/>
          <p:cNvCxnSpPr/>
          <p:nvPr/>
        </p:nvCxnSpPr>
        <p:spPr>
          <a:xfrm>
            <a:off x="3608550" y="2567333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6"/>
          <p:cNvSpPr txBox="1"/>
          <p:nvPr/>
        </p:nvSpPr>
        <p:spPr>
          <a:xfrm>
            <a:off x="5103950" y="2395263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Sep</a:t>
            </a:r>
            <a:r>
              <a:rPr lang="en-GB" sz="10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a</a:t>
            </a:r>
            <a:r>
              <a:rPr lang="en" sz="10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rate dataset into k-folds</a:t>
            </a:r>
            <a:endParaRPr sz="1000" dirty="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08" name="Google Shape;508;p46"/>
          <p:cNvCxnSpPr/>
          <p:nvPr/>
        </p:nvCxnSpPr>
        <p:spPr>
          <a:xfrm>
            <a:off x="3420100" y="3048933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6"/>
          <p:cNvSpPr txBox="1"/>
          <p:nvPr/>
        </p:nvSpPr>
        <p:spPr>
          <a:xfrm>
            <a:off x="5103950" y="2876878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Train different configurations</a:t>
            </a:r>
            <a:endParaRPr sz="1000" dirty="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10" name="Google Shape;510;p46"/>
          <p:cNvCxnSpPr/>
          <p:nvPr/>
        </p:nvCxnSpPr>
        <p:spPr>
          <a:xfrm>
            <a:off x="3215250" y="3530558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46"/>
          <p:cNvSpPr txBox="1"/>
          <p:nvPr/>
        </p:nvSpPr>
        <p:spPr>
          <a:xfrm>
            <a:off x="5103950" y="3358493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S</a:t>
            </a:r>
            <a:r>
              <a:rPr lang="en" sz="10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core the best fitting model</a:t>
            </a:r>
            <a:endParaRPr sz="1000" dirty="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12" name="Google Shape;512;p46"/>
          <p:cNvCxnSpPr/>
          <p:nvPr/>
        </p:nvCxnSpPr>
        <p:spPr>
          <a:xfrm>
            <a:off x="3002225" y="4012158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46"/>
          <p:cNvSpPr txBox="1"/>
          <p:nvPr/>
        </p:nvSpPr>
        <p:spPr>
          <a:xfrm>
            <a:off x="5103950" y="3840108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Use best model for the Raspberry Pi</a:t>
            </a:r>
            <a:endParaRPr sz="1000" dirty="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CCFEE88-F2CC-024B-BB28-D31AE7D5D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1483">
            <a:off x="1790365" y="288552"/>
            <a:ext cx="1029806" cy="10298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SCORING MODEL</a:t>
            </a:r>
            <a:endParaRPr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730289" y="1709257"/>
            <a:ext cx="2981700" cy="22929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1393508" y="2933557"/>
            <a:ext cx="16560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GB" sz="1200" b="1" dirty="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rPr>
              <a:t>CUMULATED SUCCESSRATE</a:t>
            </a:r>
            <a:endParaRPr lang="en-GB" sz="1200" dirty="0">
              <a:solidFill>
                <a:schemeClr val="accen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1219881" y="3655178"/>
            <a:ext cx="2810245" cy="993600"/>
            <a:chOff x="3698064" y="3159725"/>
            <a:chExt cx="2449869" cy="866185"/>
          </a:xfrm>
        </p:grpSpPr>
        <p:sp>
          <p:nvSpPr>
            <p:cNvPr id="176" name="Google Shape;176;p26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 txBox="1"/>
            <p:nvPr/>
          </p:nvSpPr>
          <p:spPr>
            <a:xfrm rot="620">
              <a:off x="3698064" y="3655819"/>
              <a:ext cx="1814401" cy="370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dirty="0">
                  <a:solidFill>
                    <a:schemeClr val="accent3"/>
                  </a:solidFill>
                  <a:latin typeface="News Cycle"/>
                  <a:ea typeface="News Cycle"/>
                  <a:cs typeface="News Cycle"/>
                  <a:sym typeface="News Cycle"/>
                </a:rPr>
                <a:t>HIT / MISS COUNT = SUCCEESSRATE</a:t>
              </a: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02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182" name="Google Shape;182;p26"/>
          <p:cNvSpPr/>
          <p:nvPr/>
        </p:nvSpPr>
        <p:spPr>
          <a:xfrm>
            <a:off x="485873" y="3655180"/>
            <a:ext cx="648341" cy="6486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212121">
                <a:alpha val="3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03</a:t>
            </a:r>
            <a:endParaRPr sz="12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183" name="Google Shape;183;p26"/>
          <p:cNvGrpSpPr/>
          <p:nvPr/>
        </p:nvGrpSpPr>
        <p:grpSpPr>
          <a:xfrm>
            <a:off x="1897406" y="1405000"/>
            <a:ext cx="1631781" cy="2243045"/>
            <a:chOff x="4288708" y="1198100"/>
            <a:chExt cx="1422528" cy="1955405"/>
          </a:xfrm>
        </p:grpSpPr>
        <p:sp>
          <p:nvSpPr>
            <p:cNvPr id="184" name="Google Shape;184;p26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01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86" name="Google Shape;186;p26"/>
            <p:cNvSpPr txBox="1"/>
            <p:nvPr/>
          </p:nvSpPr>
          <p:spPr>
            <a:xfrm rot="3420634">
              <a:off x="4680444" y="2028488"/>
              <a:ext cx="1673878" cy="387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ALL GENEREATED MODELS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VS NOT KNOWN PLANTS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5000" t="-9000" r="-15000" b="-9000"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RESULTS </a:t>
            </a:r>
            <a:endParaRPr dirty="0"/>
          </a:p>
        </p:txBody>
      </p:sp>
      <p:graphicFrame>
        <p:nvGraphicFramePr>
          <p:cNvPr id="192" name="Google Shape;192;p27"/>
          <p:cNvGraphicFramePr/>
          <p:nvPr>
            <p:extLst>
              <p:ext uri="{D42A27DB-BD31-4B8C-83A1-F6EECF244321}">
                <p14:modId xmlns:p14="http://schemas.microsoft.com/office/powerpoint/2010/main" val="2273797087"/>
              </p:ext>
            </p:extLst>
          </p:nvPr>
        </p:nvGraphicFramePr>
        <p:xfrm>
          <a:off x="457200" y="1525381"/>
          <a:ext cx="4206500" cy="2536600"/>
        </p:xfrm>
        <a:graphic>
          <a:graphicData uri="http://schemas.openxmlformats.org/drawingml/2006/table">
            <a:tbl>
              <a:tblPr>
                <a:noFill/>
                <a:tableStyleId>{CB59A1C8-747A-4FE9-89FD-B3EB6235076D}</a:tableStyleId>
              </a:tblPr>
              <a:tblGrid>
                <a:gridCol w="105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B1</a:t>
                      </a:r>
                      <a:endParaRPr sz="1100" dirty="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B3</a:t>
                      </a:r>
                      <a:endParaRPr sz="1100" dirty="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CUSTOM</a:t>
                      </a:r>
                      <a:endParaRPr sz="1100" dirty="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RAW</a:t>
                      </a:r>
                      <a:endParaRPr sz="1100" dirty="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dirty="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6.36</a:t>
                      </a:r>
                      <a:endParaRPr sz="1800" dirty="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4.6</a:t>
                      </a:r>
                      <a:endParaRPr sz="1800" dirty="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dirty="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</a:t>
                      </a:r>
                      <a:endParaRPr sz="1800" dirty="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MASKED</a:t>
                      </a:r>
                      <a:endParaRPr sz="1100" dirty="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9.54</a:t>
                      </a:r>
                      <a:endParaRPr sz="1800" dirty="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7.2</a:t>
                      </a:r>
                      <a:endParaRPr sz="1800" dirty="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4.4</a:t>
                      </a:r>
                      <a:endParaRPr sz="1800" dirty="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CANNIED</a:t>
                      </a:r>
                      <a:endParaRPr sz="1100" dirty="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8.72</a:t>
                      </a:r>
                      <a:endParaRPr sz="1800" dirty="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5.96</a:t>
                      </a:r>
                      <a:endParaRPr sz="1800" dirty="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dirty="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</a:t>
                      </a:r>
                      <a:endParaRPr sz="1800" dirty="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BDFA8D-D391-6247-A872-E0F71DA4EDFA}"/>
              </a:ext>
            </a:extLst>
          </p:cNvPr>
          <p:cNvCxnSpPr/>
          <p:nvPr/>
        </p:nvCxnSpPr>
        <p:spPr>
          <a:xfrm>
            <a:off x="457200" y="1525381"/>
            <a:ext cx="1050513" cy="63846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8FDF30-600F-6B40-A92A-8C5527A8FC9B}"/>
              </a:ext>
            </a:extLst>
          </p:cNvPr>
          <p:cNvSpPr txBox="1"/>
          <p:nvPr/>
        </p:nvSpPr>
        <p:spPr>
          <a:xfrm>
            <a:off x="469414" y="1856070"/>
            <a:ext cx="1026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3"/>
                </a:solidFill>
                <a:latin typeface="News Cycle" panose="02000503000000000000" pitchFamily="2" charset="2"/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ED543-191F-6140-BE2D-BCCBC8A4DB4E}"/>
              </a:ext>
            </a:extLst>
          </p:cNvPr>
          <p:cNvSpPr txBox="1"/>
          <p:nvPr/>
        </p:nvSpPr>
        <p:spPr>
          <a:xfrm>
            <a:off x="859139" y="1525381"/>
            <a:ext cx="1026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3"/>
                </a:solidFill>
                <a:latin typeface="News Cycle" panose="02000503000000000000" pitchFamily="2" charset="2"/>
              </a:rPr>
              <a:t>MODEL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287100" y="632187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" pitchFamily="2" charset="77"/>
                <a:cs typeface="Poppins" pitchFamily="2" charset="77"/>
              </a:rPr>
              <a:t>LIMITATIONS</a:t>
            </a:r>
            <a:endParaRPr sz="24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1868700" y="1404271"/>
            <a:ext cx="1411500" cy="12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Camera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Bad quality of Pi camera configuration time-consuming. (No perfect setup)</a:t>
            </a:r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2"/>
          </p:nvPr>
        </p:nvSpPr>
        <p:spPr>
          <a:xfrm>
            <a:off x="3450300" y="1404271"/>
            <a:ext cx="1411500" cy="12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Plants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Varying quality of bought plants. Behaved very different while drying.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3"/>
          </p:nvPr>
        </p:nvSpPr>
        <p:spPr>
          <a:xfrm>
            <a:off x="287100" y="1404271"/>
            <a:ext cx="1411500" cy="12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GB" sz="1100" b="1" dirty="0"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Machine Learning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RAM issues, </a:t>
            </a:r>
            <a:r>
              <a:rPr lang="en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Colab</a:t>
            </a:r>
            <a:r>
              <a:rPr lang="en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crashes are time-consuming. </a:t>
            </a:r>
            <a:r>
              <a:rPr lang="en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Colab</a:t>
            </a:r>
            <a:r>
              <a:rPr lang="en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time limit.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1"/>
          </p:nvPr>
        </p:nvSpPr>
        <p:spPr>
          <a:xfrm>
            <a:off x="1868700" y="3130321"/>
            <a:ext cx="1411500" cy="12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1" dirty="0"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Camera</a:t>
            </a:r>
          </a:p>
          <a:p>
            <a:pPr marL="0" lvl="0" indent="0">
              <a:buNone/>
            </a:pPr>
            <a:r>
              <a:rPr lang="en-GB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Usage of high-quality Pi or IP camera from the beginning. Also the video approach is very time-saving.</a:t>
            </a:r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2"/>
          </p:nvPr>
        </p:nvSpPr>
        <p:spPr>
          <a:xfrm>
            <a:off x="3450300" y="3136860"/>
            <a:ext cx="1411500" cy="12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de-DE" sz="1100" b="1" dirty="0" err="1"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Plants</a:t>
            </a:r>
            <a:endParaRPr lang="de-DE" sz="1100" b="1" dirty="0">
              <a:latin typeface="Poppins" pitchFamily="2" charset="77"/>
              <a:ea typeface="Open Sans" panose="020B0606030504020204" pitchFamily="34" charset="0"/>
              <a:cs typeface="Poppins" pitchFamily="2" charset="77"/>
            </a:endParaRPr>
          </a:p>
          <a:p>
            <a:pPr marL="0" indent="0">
              <a:buNone/>
            </a:pP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plants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seed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Might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intresting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observe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growing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66" name="Google Shape;266;p32"/>
          <p:cNvSpPr txBox="1">
            <a:spLocks noGrp="1"/>
          </p:cNvSpPr>
          <p:nvPr>
            <p:ph type="body" idx="3"/>
          </p:nvPr>
        </p:nvSpPr>
        <p:spPr>
          <a:xfrm>
            <a:off x="287100" y="3136860"/>
            <a:ext cx="1411500" cy="12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GB" sz="1100" b="1" dirty="0"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Machine Learning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usage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colab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ressources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issues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might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resolved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together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issues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259;p32">
            <a:extLst>
              <a:ext uri="{FF2B5EF4-FFF2-40B4-BE49-F238E27FC236}">
                <a16:creationId xmlns:a16="http://schemas.microsoft.com/office/drawing/2014/main" id="{00ADA77B-8FBA-4D40-99E8-E513F8D67302}"/>
              </a:ext>
            </a:extLst>
          </p:cNvPr>
          <p:cNvSpPr txBox="1">
            <a:spLocks/>
          </p:cNvSpPr>
          <p:nvPr/>
        </p:nvSpPr>
        <p:spPr>
          <a:xfrm>
            <a:off x="273175" y="2358237"/>
            <a:ext cx="53439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r>
              <a:rPr lang="en-GB" sz="2400" dirty="0">
                <a:latin typeface="Poppins" pitchFamily="2" charset="77"/>
                <a:cs typeface="Poppins" pitchFamily="2" charset="77"/>
              </a:rPr>
              <a:t>RECOMMENDATIONS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E46E-D6A9-2C44-8630-F8EE8CA7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39" y="0"/>
            <a:ext cx="5343900" cy="718800"/>
          </a:xfrm>
        </p:spPr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THE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E11A90-1EC8-B14C-AE47-3D795FE10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40576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 idx="4294967295"/>
          </p:nvPr>
        </p:nvSpPr>
        <p:spPr>
          <a:xfrm>
            <a:off x="580890" y="871152"/>
            <a:ext cx="2240700" cy="174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0" dirty="0">
                <a:solidFill>
                  <a:schemeClr val="lt1"/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OPEN</a:t>
            </a:r>
            <a:br>
              <a:rPr lang="de-DE" sz="2400" b="0" dirty="0">
                <a:solidFill>
                  <a:schemeClr val="lt1"/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</a:br>
            <a:r>
              <a:rPr lang="de-DE" sz="2400" b="0" dirty="0">
                <a:solidFill>
                  <a:schemeClr val="lt1"/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DISCUSSION</a:t>
            </a:r>
            <a:endParaRPr sz="2400" dirty="0">
              <a:solidFill>
                <a:schemeClr val="lt1"/>
              </a:solidFill>
              <a:latin typeface="Poppins" pitchFamily="2" charset="77"/>
              <a:ea typeface="Open Sans" panose="020B0606030504020204" pitchFamily="34" charset="0"/>
              <a:cs typeface="Poppins" pitchFamily="2" charset="77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46302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672527-5AF2-154E-B9DA-B2143C6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SOURCES AND DIED PLANTS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F5F4C-1BB2-324E-B19F-977A59928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66F081-EA34-FC49-8874-002776D6958F}"/>
              </a:ext>
            </a:extLst>
          </p:cNvPr>
          <p:cNvSpPr/>
          <p:nvPr/>
        </p:nvSpPr>
        <p:spPr>
          <a:xfrm>
            <a:off x="594765" y="3721699"/>
            <a:ext cx="4497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Stock-Images: 	pexels.com</a:t>
            </a:r>
          </a:p>
          <a:p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ector-Icons: 	flaticons.com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F7EE1-F3F0-D14B-AD16-26CD23AC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3"/>
          <a:stretch/>
        </p:blipFill>
        <p:spPr>
          <a:xfrm>
            <a:off x="0" y="-505271"/>
            <a:ext cx="6363393" cy="41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174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055D17-2610-8348-A106-4B9DC1E50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INTERESTING FILTER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2308D-4B13-5B42-B31D-A227FC13D5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 descr="A plant with green leaves&#10;&#10;Description automatically generated with low confidence">
            <a:extLst>
              <a:ext uri="{FF2B5EF4-FFF2-40B4-BE49-F238E27FC236}">
                <a16:creationId xmlns:a16="http://schemas.microsoft.com/office/drawing/2014/main" id="{697D30F3-EC6C-6D49-BC0B-1D07ED825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6"/>
          <a:stretch/>
        </p:blipFill>
        <p:spPr>
          <a:xfrm>
            <a:off x="3030527" y="358486"/>
            <a:ext cx="1964724" cy="1470314"/>
          </a:xfrm>
          <a:prstGeom prst="rect">
            <a:avLst/>
          </a:prstGeom>
        </p:spPr>
      </p:pic>
      <p:pic>
        <p:nvPicPr>
          <p:cNvPr id="7" name="Picture 6" descr="A plant in a blue pot&#10;&#10;Description automatically generated with medium confidence">
            <a:extLst>
              <a:ext uri="{FF2B5EF4-FFF2-40B4-BE49-F238E27FC236}">
                <a16:creationId xmlns:a16="http://schemas.microsoft.com/office/drawing/2014/main" id="{05631927-1256-0F48-BD66-5E07DFD6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8486"/>
            <a:ext cx="2613892" cy="1470314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0DA0D4B-E225-6649-93CF-4A5CCB508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328140"/>
            <a:ext cx="2613890" cy="1470313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6372282F-6CB7-FB45-B66F-5B48821E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527" y="2332181"/>
            <a:ext cx="2613890" cy="147031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E726A07-72CF-C740-8EE6-DC0D6DFE0D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36"/>
          <a:stretch/>
        </p:blipFill>
        <p:spPr>
          <a:xfrm>
            <a:off x="5107086" y="358487"/>
            <a:ext cx="1964724" cy="1470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C70DC8-F608-F644-9C55-D961532BFFB4}"/>
              </a:ext>
            </a:extLst>
          </p:cNvPr>
          <p:cNvSpPr txBox="1"/>
          <p:nvPr/>
        </p:nvSpPr>
        <p:spPr>
          <a:xfrm>
            <a:off x="1090608" y="1824946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CBD0-E0F5-5349-B347-4B33077A5382}"/>
              </a:ext>
            </a:extLst>
          </p:cNvPr>
          <p:cNvSpPr txBox="1"/>
          <p:nvPr/>
        </p:nvSpPr>
        <p:spPr>
          <a:xfrm>
            <a:off x="3343672" y="1831816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 MASK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100C8-5B6E-E648-9BF0-FB9B0019320A}"/>
              </a:ext>
            </a:extLst>
          </p:cNvPr>
          <p:cNvSpPr txBox="1"/>
          <p:nvPr/>
        </p:nvSpPr>
        <p:spPr>
          <a:xfrm>
            <a:off x="5358318" y="182292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+ CANNY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9E586-7594-9F4E-9D81-795B89627027}"/>
              </a:ext>
            </a:extLst>
          </p:cNvPr>
          <p:cNvSpPr txBox="1"/>
          <p:nvPr/>
        </p:nvSpPr>
        <p:spPr>
          <a:xfrm>
            <a:off x="616920" y="3839981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GRAYSCALE + LAPLACE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ADF935-C04F-A94B-8470-F015A1BB2DB5}"/>
              </a:ext>
            </a:extLst>
          </p:cNvPr>
          <p:cNvSpPr txBox="1"/>
          <p:nvPr/>
        </p:nvSpPr>
        <p:spPr>
          <a:xfrm>
            <a:off x="3206767" y="3839980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+ GRAY + LAPLACE</a:t>
            </a:r>
          </a:p>
        </p:txBody>
      </p:sp>
    </p:spTree>
    <p:extLst>
      <p:ext uri="{BB962C8B-B14F-4D97-AF65-F5344CB8AC3E}">
        <p14:creationId xmlns:p14="http://schemas.microsoft.com/office/powerpoint/2010/main" val="263920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/>
          <p:nvPr/>
        </p:nvSpPr>
        <p:spPr>
          <a:xfrm>
            <a:off x="0" y="2492275"/>
            <a:ext cx="8046720" cy="889718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2"/>
          <p:cNvSpPr txBox="1">
            <a:spLocks noGrp="1"/>
          </p:cNvSpPr>
          <p:nvPr>
            <p:ph type="title" idx="4294967295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 pitchFamily="2" charset="77"/>
                <a:cs typeface="Poppins" pitchFamily="2" charset="77"/>
              </a:rPr>
              <a:t>A G E N D A</a:t>
            </a:r>
            <a:endParaRPr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89" name="Google Shape;389;p42"/>
          <p:cNvGrpSpPr/>
          <p:nvPr/>
        </p:nvGrpSpPr>
        <p:grpSpPr>
          <a:xfrm>
            <a:off x="1557739" y="1855801"/>
            <a:ext cx="473400" cy="473400"/>
            <a:chOff x="1786339" y="1703401"/>
            <a:chExt cx="473400" cy="473400"/>
          </a:xfrm>
        </p:grpSpPr>
        <p:sp>
          <p:nvSpPr>
            <p:cNvPr id="390" name="Google Shape;390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ews Cycle"/>
                </a:rPr>
                <a:t>1</a:t>
              </a:r>
              <a:endParaRPr sz="60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endParaRPr>
            </a:p>
          </p:txBody>
        </p:sp>
      </p:grpSp>
      <p:grpSp>
        <p:nvGrpSpPr>
          <p:cNvPr id="392" name="Google Shape;392;p42"/>
          <p:cNvGrpSpPr/>
          <p:nvPr/>
        </p:nvGrpSpPr>
        <p:grpSpPr>
          <a:xfrm>
            <a:off x="3357214" y="1855801"/>
            <a:ext cx="473400" cy="473400"/>
            <a:chOff x="3814414" y="1703401"/>
            <a:chExt cx="473400" cy="473400"/>
          </a:xfrm>
        </p:grpSpPr>
        <p:sp>
          <p:nvSpPr>
            <p:cNvPr id="393" name="Google Shape;393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ews Cycle"/>
                </a:rPr>
                <a:t>3</a:t>
              </a:r>
              <a:endParaRPr sz="60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endParaRPr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5156689" y="1855801"/>
            <a:ext cx="473400" cy="473400"/>
            <a:chOff x="5842489" y="1703401"/>
            <a:chExt cx="473400" cy="473400"/>
          </a:xfrm>
        </p:grpSpPr>
        <p:sp>
          <p:nvSpPr>
            <p:cNvPr id="396" name="Google Shape;396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ews Cycle"/>
                </a:rPr>
                <a:t>5</a:t>
              </a:r>
              <a:endParaRPr sz="60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endParaRPr>
            </a:p>
          </p:txBody>
        </p:sp>
      </p:grpSp>
      <p:grpSp>
        <p:nvGrpSpPr>
          <p:cNvPr id="398" name="Google Shape;398;p42"/>
          <p:cNvGrpSpPr/>
          <p:nvPr/>
        </p:nvGrpSpPr>
        <p:grpSpPr>
          <a:xfrm>
            <a:off x="6042614" y="3576300"/>
            <a:ext cx="473400" cy="473400"/>
            <a:chOff x="6880814" y="3576300"/>
            <a:chExt cx="473400" cy="473400"/>
          </a:xfrm>
        </p:grpSpPr>
        <p:sp>
          <p:nvSpPr>
            <p:cNvPr id="399" name="Google Shape;399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ews Cycle"/>
                </a:rPr>
                <a:t>6</a:t>
              </a:r>
              <a:endParaRPr sz="60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endParaRPr>
            </a:p>
          </p:txBody>
        </p:sp>
      </p:grpSp>
      <p:grpSp>
        <p:nvGrpSpPr>
          <p:cNvPr id="401" name="Google Shape;401;p42"/>
          <p:cNvGrpSpPr/>
          <p:nvPr/>
        </p:nvGrpSpPr>
        <p:grpSpPr>
          <a:xfrm>
            <a:off x="4243139" y="3576300"/>
            <a:ext cx="473400" cy="473400"/>
            <a:chOff x="4852739" y="3576300"/>
            <a:chExt cx="473400" cy="473400"/>
          </a:xfrm>
        </p:grpSpPr>
        <p:sp>
          <p:nvSpPr>
            <p:cNvPr id="402" name="Google Shape;402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ews Cycle"/>
                </a:rPr>
                <a:t>4</a:t>
              </a:r>
              <a:endParaRPr sz="60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endParaRPr>
            </a:p>
          </p:txBody>
        </p:sp>
      </p:grpSp>
      <p:grpSp>
        <p:nvGrpSpPr>
          <p:cNvPr id="404" name="Google Shape;404;p42"/>
          <p:cNvGrpSpPr/>
          <p:nvPr/>
        </p:nvGrpSpPr>
        <p:grpSpPr>
          <a:xfrm>
            <a:off x="2443664" y="3576300"/>
            <a:ext cx="473400" cy="473400"/>
            <a:chOff x="2824664" y="3576300"/>
            <a:chExt cx="473400" cy="473400"/>
          </a:xfrm>
        </p:grpSpPr>
        <p:sp>
          <p:nvSpPr>
            <p:cNvPr id="405" name="Google Shape;405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6" name="Google Shape;406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News Cycle"/>
                </a:rPr>
                <a:t>2</a:t>
              </a:r>
              <a:endParaRPr sz="60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endParaRPr>
            </a:p>
          </p:txBody>
        </p:sp>
      </p:grpSp>
      <p:sp>
        <p:nvSpPr>
          <p:cNvPr id="407" name="Google Shape;407;p42"/>
          <p:cNvSpPr txBox="1"/>
          <p:nvPr/>
        </p:nvSpPr>
        <p:spPr>
          <a:xfrm>
            <a:off x="11512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GB" sz="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rPr>
              <a:t>THE CONCEPT</a:t>
            </a:r>
          </a:p>
        </p:txBody>
      </p:sp>
      <p:sp>
        <p:nvSpPr>
          <p:cNvPr id="408" name="Google Shape;408;p42"/>
          <p:cNvSpPr txBox="1"/>
          <p:nvPr/>
        </p:nvSpPr>
        <p:spPr>
          <a:xfrm>
            <a:off x="29200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GB" sz="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rPr>
              <a:t>MACHINE LEARNING</a:t>
            </a:r>
          </a:p>
        </p:txBody>
      </p:sp>
      <p:sp>
        <p:nvSpPr>
          <p:cNvPr id="409" name="Google Shape;409;p42"/>
          <p:cNvSpPr txBox="1"/>
          <p:nvPr/>
        </p:nvSpPr>
        <p:spPr>
          <a:xfrm>
            <a:off x="47502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rPr>
              <a:t>THE DEMO</a:t>
            </a:r>
            <a:endParaRPr sz="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News Cycle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2037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sz="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rPr>
              <a:t>PRE PROCESSING</a:t>
            </a:r>
          </a:p>
        </p:txBody>
      </p:sp>
      <p:sp>
        <p:nvSpPr>
          <p:cNvPr id="411" name="Google Shape;411;p42"/>
          <p:cNvSpPr txBox="1"/>
          <p:nvPr/>
        </p:nvSpPr>
        <p:spPr>
          <a:xfrm>
            <a:off x="38366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GB" sz="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rPr>
              <a:t>THE RESULTS</a:t>
            </a:r>
          </a:p>
        </p:txBody>
      </p:sp>
      <p:sp>
        <p:nvSpPr>
          <p:cNvPr id="412" name="Google Shape;412;p42"/>
          <p:cNvSpPr txBox="1"/>
          <p:nvPr/>
        </p:nvSpPr>
        <p:spPr>
          <a:xfrm>
            <a:off x="56361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News Cycle"/>
              </a:rPr>
              <a:t>OPEN DISCUSSION</a:t>
            </a:r>
            <a:endParaRPr sz="9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News Cycle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7486691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2"/>
          <p:cNvSpPr/>
          <p:nvPr/>
        </p:nvSpPr>
        <p:spPr>
          <a:xfrm>
            <a:off x="0" y="2492275"/>
            <a:ext cx="8046720" cy="889718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/>
      <p:bldP spid="408" grpId="0"/>
      <p:bldP spid="409" grpId="0"/>
      <p:bldP spid="410" grpId="0"/>
      <p:bldP spid="411" grpId="0"/>
      <p:bldP spid="412" grpId="0"/>
      <p:bldP spid="3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lant&#10;&#10;Description automatically generated">
            <a:extLst>
              <a:ext uri="{FF2B5EF4-FFF2-40B4-BE49-F238E27FC236}">
                <a16:creationId xmlns:a16="http://schemas.microsoft.com/office/drawing/2014/main" id="{4E9F61A8-7263-164E-9FB9-89CAEFDC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1" r="6712"/>
          <a:stretch/>
        </p:blipFill>
        <p:spPr>
          <a:xfrm>
            <a:off x="3678094" y="217600"/>
            <a:ext cx="3078939" cy="290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DF205B-662E-874E-8425-0107B2041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THE CONCEPT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C97ED-4D81-1849-A050-CE5FD57CE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 descr="A picture containing indoor, plant&#10;&#10;Description automatically generated">
            <a:extLst>
              <a:ext uri="{FF2B5EF4-FFF2-40B4-BE49-F238E27FC236}">
                <a16:creationId xmlns:a16="http://schemas.microsoft.com/office/drawing/2014/main" id="{AA0E342F-68A9-BB43-9AA1-938D2530A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7" r="5892"/>
          <a:stretch/>
        </p:blipFill>
        <p:spPr>
          <a:xfrm>
            <a:off x="274681" y="217600"/>
            <a:ext cx="3281819" cy="290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EEBD705-064C-5148-BC2C-0B65271B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800" y="986730"/>
            <a:ext cx="2603029" cy="3785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CC1C1B-C972-C146-B41A-E011D7709C1A}"/>
              </a:ext>
            </a:extLst>
          </p:cNvPr>
          <p:cNvSpPr txBox="1"/>
          <p:nvPr/>
        </p:nvSpPr>
        <p:spPr>
          <a:xfrm>
            <a:off x="206679" y="3209531"/>
            <a:ext cx="540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REALTIME  PLANT  INFORMATION  SYSTEM</a:t>
            </a:r>
          </a:p>
        </p:txBody>
      </p:sp>
    </p:spTree>
    <p:extLst>
      <p:ext uri="{BB962C8B-B14F-4D97-AF65-F5344CB8AC3E}">
        <p14:creationId xmlns:p14="http://schemas.microsoft.com/office/powerpoint/2010/main" val="3527868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1601-D2BE-724A-A046-DA9008AD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400" dirty="0">
                <a:latin typeface="Poppins" pitchFamily="2" charset="77"/>
                <a:cs typeface="Poppins" pitchFamily="2" charset="77"/>
              </a:rPr>
              <a:t>INIT</a:t>
            </a:r>
            <a:r>
              <a:rPr lang="en-GB" sz="2400" dirty="0">
                <a:latin typeface="Poppins" pitchFamily="2" charset="77"/>
                <a:cs typeface="Poppins" pitchFamily="2" charset="77"/>
              </a:rPr>
              <a:t>I</a:t>
            </a:r>
            <a:r>
              <a:rPr lang="en-DE" sz="2400" dirty="0">
                <a:latin typeface="Poppins" pitchFamily="2" charset="77"/>
                <a:cs typeface="Poppins" pitchFamily="2" charset="77"/>
              </a:rPr>
              <a:t>AL IDEAS - FEATURE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9D865-C787-7F44-9CF4-29CB0561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Prepare images for later ML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Raspberry Pi as “robot”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mobile notifications via Telegram API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Gathereing &gt; 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638C-D9E4-104F-885B-129FA4B45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38440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47C38-823E-6E4C-9E53-AF2DAB8C4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THE PLANT DIARY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38E5A-7720-7045-AA43-7AADD25B25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2543BA1-5C73-8140-8F7C-08F73BEB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42" y="402905"/>
            <a:ext cx="1387446" cy="78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D064B8-6A6A-6F4F-AD73-AF0F716D5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402905"/>
            <a:ext cx="1387446" cy="78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5664C90-0E40-3145-9526-18CAB77E9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42" y="1501863"/>
            <a:ext cx="1387446" cy="78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1D3CF0B-C19D-1544-B397-25B4474D8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1501863"/>
            <a:ext cx="1387446" cy="783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39FD9F9-2965-7649-BEED-54D9ACF31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684" y="402905"/>
            <a:ext cx="3347316" cy="1882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DD3C034-E471-E74E-8D4C-3B7F3B6B9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42" y="2497798"/>
            <a:ext cx="3050164" cy="1715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1C916-9C0E-954E-B285-EAEE5B05395D}"/>
              </a:ext>
            </a:extLst>
          </p:cNvPr>
          <p:cNvSpPr txBox="1"/>
          <p:nvPr/>
        </p:nvSpPr>
        <p:spPr>
          <a:xfrm>
            <a:off x="3764684" y="2497798"/>
            <a:ext cx="3347316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Observe Plants until dried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videos every x hours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Taking notes of current state</a:t>
            </a:r>
          </a:p>
        </p:txBody>
      </p:sp>
    </p:spTree>
    <p:extLst>
      <p:ext uri="{BB962C8B-B14F-4D97-AF65-F5344CB8AC3E}">
        <p14:creationId xmlns:p14="http://schemas.microsoft.com/office/powerpoint/2010/main" val="21291207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3A70B-6D36-3B45-9597-10CA098B7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PRE PROCESSING PIPE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76574-5C2A-7742-9E98-95626512B1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E97099-4E80-0B49-8135-174C19126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847" y="694527"/>
            <a:ext cx="472041" cy="4720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1828C0D-DE61-754E-8833-F5160EC37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4079" y="694526"/>
            <a:ext cx="472041" cy="4720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051672-1A67-4846-AD4F-703F77AF8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4684" y="694526"/>
            <a:ext cx="472041" cy="472041"/>
          </a:xfrm>
          <a:prstGeom prst="rect">
            <a:avLst/>
          </a:prstGeom>
        </p:spPr>
      </p:pic>
      <p:pic>
        <p:nvPicPr>
          <p:cNvPr id="24" name="Picture 23" descr="A picture containing plant, flower, dark, vegetable&#10;&#10;Description automatically generated">
            <a:extLst>
              <a:ext uri="{FF2B5EF4-FFF2-40B4-BE49-F238E27FC236}">
                <a16:creationId xmlns:a16="http://schemas.microsoft.com/office/drawing/2014/main" id="{DEB710E1-1A4F-194A-B651-C88572EC6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9" t="3752" r="24640" b="6371"/>
          <a:stretch/>
        </p:blipFill>
        <p:spPr>
          <a:xfrm>
            <a:off x="2210879" y="2311950"/>
            <a:ext cx="587084" cy="519600"/>
          </a:xfrm>
          <a:prstGeom prst="rect">
            <a:avLst/>
          </a:pr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1E23A180-4128-314D-A7B8-C874968206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478" r="3099"/>
          <a:stretch/>
        </p:blipFill>
        <p:spPr>
          <a:xfrm>
            <a:off x="4835707" y="2286857"/>
            <a:ext cx="750901" cy="617308"/>
          </a:xfrm>
          <a:prstGeom prst="rect">
            <a:avLst/>
          </a:prstGeom>
        </p:spPr>
      </p:pic>
      <p:pic>
        <p:nvPicPr>
          <p:cNvPr id="31" name="Picture 30" descr="A plant in a blue pot&#10;&#10;Description automatically generated with medium confidence">
            <a:extLst>
              <a:ext uri="{FF2B5EF4-FFF2-40B4-BE49-F238E27FC236}">
                <a16:creationId xmlns:a16="http://schemas.microsoft.com/office/drawing/2014/main" id="{504B5F49-6CDD-7143-A663-42D20D1A75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091" t="866" r="7641" b="-1"/>
          <a:stretch/>
        </p:blipFill>
        <p:spPr>
          <a:xfrm>
            <a:off x="3004241" y="695212"/>
            <a:ext cx="552259" cy="519600"/>
          </a:xfrm>
          <a:prstGeom prst="rect">
            <a:avLst/>
          </a:prstGeom>
        </p:spPr>
      </p:pic>
      <p:pic>
        <p:nvPicPr>
          <p:cNvPr id="32" name="Picture 31" descr="A plant in a blue pot&#10;&#10;Description automatically generated with medium confidence">
            <a:extLst>
              <a:ext uri="{FF2B5EF4-FFF2-40B4-BE49-F238E27FC236}">
                <a16:creationId xmlns:a16="http://schemas.microsoft.com/office/drawing/2014/main" id="{5768D264-9C63-D142-8CA9-B7BCD2BD41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091" t="866" r="7641" b="-1"/>
          <a:stretch/>
        </p:blipFill>
        <p:spPr>
          <a:xfrm>
            <a:off x="3054956" y="696518"/>
            <a:ext cx="552259" cy="519600"/>
          </a:xfrm>
          <a:prstGeom prst="rect">
            <a:avLst/>
          </a:prstGeom>
        </p:spPr>
      </p:pic>
      <p:pic>
        <p:nvPicPr>
          <p:cNvPr id="34" name="Picture 33" descr="A picture containing plant, flower, dark, vegetable&#10;&#10;Description automatically generated">
            <a:extLst>
              <a:ext uri="{FF2B5EF4-FFF2-40B4-BE49-F238E27FC236}">
                <a16:creationId xmlns:a16="http://schemas.microsoft.com/office/drawing/2014/main" id="{553BF256-229D-BE4D-BF00-D95E98D619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9" t="3752" r="24640" b="6371"/>
          <a:stretch/>
        </p:blipFill>
        <p:spPr>
          <a:xfrm>
            <a:off x="2205771" y="2312269"/>
            <a:ext cx="587084" cy="519600"/>
          </a:xfrm>
          <a:prstGeom prst="rect">
            <a:avLst/>
          </a:prstGeom>
        </p:spPr>
      </p:pic>
      <p:pic>
        <p:nvPicPr>
          <p:cNvPr id="35" name="Picture 34" descr="A picture containing plant, flower, dark, vegetable&#10;&#10;Description automatically generated">
            <a:extLst>
              <a:ext uri="{FF2B5EF4-FFF2-40B4-BE49-F238E27FC236}">
                <a16:creationId xmlns:a16="http://schemas.microsoft.com/office/drawing/2014/main" id="{9BC42BC4-4589-764B-825A-BE23F233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9" t="3752" r="24640" b="6371"/>
          <a:stretch/>
        </p:blipFill>
        <p:spPr>
          <a:xfrm>
            <a:off x="2200663" y="2311631"/>
            <a:ext cx="587084" cy="519600"/>
          </a:xfrm>
          <a:prstGeom prst="rect">
            <a:avLst/>
          </a:prstGeom>
        </p:spPr>
      </p:pic>
      <p:pic>
        <p:nvPicPr>
          <p:cNvPr id="36" name="Picture 35" descr="A picture containing plant, flower, dark, vegetable&#10;&#10;Description automatically generated">
            <a:extLst>
              <a:ext uri="{FF2B5EF4-FFF2-40B4-BE49-F238E27FC236}">
                <a16:creationId xmlns:a16="http://schemas.microsoft.com/office/drawing/2014/main" id="{B6A7498F-95A1-C147-B928-EE208F08B2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9" t="3752" r="24640" b="6371"/>
          <a:stretch/>
        </p:blipFill>
        <p:spPr>
          <a:xfrm>
            <a:off x="2190447" y="2295997"/>
            <a:ext cx="587084" cy="519600"/>
          </a:xfrm>
          <a:prstGeom prst="rect">
            <a:avLst/>
          </a:prstGeom>
        </p:spPr>
      </p:pic>
      <p:pic>
        <p:nvPicPr>
          <p:cNvPr id="37" name="Picture 36" descr="A picture containing plant, flower, dark, vegetable&#10;&#10;Description automatically generated">
            <a:extLst>
              <a:ext uri="{FF2B5EF4-FFF2-40B4-BE49-F238E27FC236}">
                <a16:creationId xmlns:a16="http://schemas.microsoft.com/office/drawing/2014/main" id="{862B3F12-1509-0145-BE3C-8C8EB99AD4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9" t="3752" r="24640" b="6371"/>
          <a:stretch/>
        </p:blipFill>
        <p:spPr>
          <a:xfrm>
            <a:off x="2187018" y="2279725"/>
            <a:ext cx="587084" cy="519600"/>
          </a:xfrm>
          <a:prstGeom prst="rect">
            <a:avLst/>
          </a:prstGeom>
        </p:spPr>
      </p:pic>
      <p:pic>
        <p:nvPicPr>
          <p:cNvPr id="38" name="Picture 37" descr="A picture containing plant, flower, dark, vegetable&#10;&#10;Description automatically generated">
            <a:extLst>
              <a:ext uri="{FF2B5EF4-FFF2-40B4-BE49-F238E27FC236}">
                <a16:creationId xmlns:a16="http://schemas.microsoft.com/office/drawing/2014/main" id="{535D04FE-6F4F-C949-BCCB-84D8D1764C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9" t="3752" r="24640" b="6371"/>
          <a:stretch/>
        </p:blipFill>
        <p:spPr>
          <a:xfrm>
            <a:off x="2203217" y="2287542"/>
            <a:ext cx="587084" cy="519600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41F9C92F-974B-7F46-A105-D2F6055BB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478" r="3099"/>
          <a:stretch/>
        </p:blipFill>
        <p:spPr>
          <a:xfrm>
            <a:off x="4835706" y="2295997"/>
            <a:ext cx="750901" cy="617308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CF91EAE8-49EE-ED44-815D-2426E98002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478" r="3099"/>
          <a:stretch/>
        </p:blipFill>
        <p:spPr>
          <a:xfrm>
            <a:off x="4710424" y="2298290"/>
            <a:ext cx="750901" cy="61730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3511A5D-9E3F-564C-A6BC-7FE5DECEE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986" y="643233"/>
            <a:ext cx="472041" cy="47204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FC62D76-3C74-6B48-A3F0-08A58ED4AA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36703"/>
          <a:stretch/>
        </p:blipFill>
        <p:spPr>
          <a:xfrm>
            <a:off x="4351203" y="2050424"/>
            <a:ext cx="1836656" cy="13773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EB792A2-5C40-6A48-8617-BA91E3F311BC}"/>
              </a:ext>
            </a:extLst>
          </p:cNvPr>
          <p:cNvSpPr txBox="1"/>
          <p:nvPr/>
        </p:nvSpPr>
        <p:spPr>
          <a:xfrm>
            <a:off x="1689867" y="1761279"/>
            <a:ext cx="182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GREEN MASK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9E83F-8B3E-8C44-A864-357FFBDAE341}"/>
              </a:ext>
            </a:extLst>
          </p:cNvPr>
          <p:cNvSpPr txBox="1"/>
          <p:nvPr/>
        </p:nvSpPr>
        <p:spPr>
          <a:xfrm>
            <a:off x="4341077" y="1535756"/>
            <a:ext cx="1811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CANNY EDGE DETECTION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B605E5-2204-2E4E-8A29-6E909C03F4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0164" y="325336"/>
            <a:ext cx="1210420" cy="121042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7A38B09-188D-F44E-B617-A91A30171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2780" y="654596"/>
            <a:ext cx="472041" cy="47204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4A574C7-D5F2-DD4D-91EA-7D71A65A34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36703"/>
          <a:stretch/>
        </p:blipFill>
        <p:spPr>
          <a:xfrm>
            <a:off x="1689867" y="2081260"/>
            <a:ext cx="1836656" cy="13465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D7BB6B-306E-8D46-A465-4EAB4FD7BE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37037"/>
          <a:stretch/>
        </p:blipFill>
        <p:spPr>
          <a:xfrm>
            <a:off x="2504421" y="528451"/>
            <a:ext cx="1836656" cy="11564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B90FFB-4593-D749-8C0E-9DCD60FDBB18}"/>
              </a:ext>
            </a:extLst>
          </p:cNvPr>
          <p:cNvSpPr txBox="1"/>
          <p:nvPr/>
        </p:nvSpPr>
        <p:spPr>
          <a:xfrm>
            <a:off x="5117757" y="29890"/>
            <a:ext cx="242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LAPLACE FILTER</a:t>
            </a:r>
          </a:p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VARIANCE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A228E9-BDBA-C642-BDB9-8B9B21BF7FE2}"/>
              </a:ext>
            </a:extLst>
          </p:cNvPr>
          <p:cNvSpPr txBox="1"/>
          <p:nvPr/>
        </p:nvSpPr>
        <p:spPr>
          <a:xfrm>
            <a:off x="2110335" y="22882"/>
            <a:ext cx="26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VIDEO TO FRAMES</a:t>
            </a:r>
          </a:p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EVERY NTH FRAME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0D94B6C-A634-7241-8C5C-62F55B2A8A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3590" y="600690"/>
            <a:ext cx="1210420" cy="12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4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69 -4.19753E-6 L 0.23542 -0.003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56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9 -0.00864 L 0.34132 -0.009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45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34568E-6 L 0.16458 0.00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6.17284E-7 L -0.28194 -0.0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58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21 -0.00339 C -0.06892 -0.00956 -0.13663 -0.01605 -0.18472 -0.00648 C -0.23281 0.00309 -0.26719 0.01204 -0.28993 0.05402 C -0.31285 0.09568 -0.33316 0.20093 -0.32222 0.24414 C -0.31111 0.28735 -0.26285 0.30155 -0.22396 0.31358 C -0.1849 0.32593 -0.11094 0.31636 -0.08819 0.31667 C -0.06562 0.31698 -0.07691 0.31605 -0.08819 0.31513 " pathEditMode="relative" ptsTypes="AAAAAAA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0339 C -0.0691 -0.00957 -0.13664 -0.01605 -0.18473 -0.00648 C -0.23282 0.00309 -0.26719 0.01204 -0.28993 0.05401 C -0.31285 0.09568 -0.33316 0.20093 -0.32223 0.24414 C -0.31111 0.28735 -0.26285 0.30155 -0.22396 0.31358 C -0.1849 0.32562 -0.11094 0.31636 -0.0882 0.31667 C -0.06563 0.31698 -0.07709 0.31605 -0.0882 0.31513 " pathEditMode="relative" rAng="0" ptsTypes="AAAAA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15" y="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062 C 0.03091 -0.00185 0.06528 -0.00463 0.08872 -0.00061 C 0.11216 0.00402 0.12709 0.00556 0.13698 0.02624 C 0.14653 0.04661 0.14809 0.07377 0.14705 0.12192 C 0.14618 0.17006 0.1342 0.28272 0.13143 0.31513 C 0.12882 0.34722 0.12986 0.33118 0.13091 0.31513 " pathEditMode="relative" rAng="0" ptsTypes="AAAAAA">
                                      <p:cBhvr>
                                        <p:cTn id="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7" y="164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1.35802E-6 C 0.03663 -0.00247 0.07361 -0.00494 0.09878 -0.00124 C 0.12395 0.00339 0.13993 0.00494 0.15052 0.02562 C 0.16076 0.04599 0.1625 0.07315 0.16128 0.12129 C 0.16041 0.16913 0.14756 0.28179 0.14461 0.3142 C 0.14184 0.34599 0.14288 0.33025 0.14409 0.3142 " pathEditMode="relative" rAng="0" ptsTypes="AAAAAA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164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226 0.00092 C 0.03472 -0.00155 0.07222 -0.00433 0.09774 -0.00031 C 0.12326 0.00463 0.13941 0.00617 0.15017 0.02839 C 0.16042 0.0503 0.16233 0.07963 0.16094 0.13117 C 0.16007 0.18271 0.14705 0.30339 0.1441 0.33827 C 0.14132 0.37253 0.14236 0.35555 0.14358 0.33827 " pathEditMode="relative" rAng="0" ptsTypes="AAAAAA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1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771 L 0.28785 0.0030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52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1.48148E-6 L 0.28767 0.0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30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017 -0.00771 L 0.28819 0.0049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92" y="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525 L 0.09861 -0.00432 C 0.12552 -0.00309 0.14497 -0.01019 0.16042 0.00309 C 0.17587 0.01636 0.18559 0.0429 0.19132 0.075 C 0.19722 0.10741 0.19792 0.15802 0.19497 0.1966 C 0.19202 0.23549 0.17795 0.28673 0.17413 0.30772 C 0.17031 0.32901 0.17101 0.32623 0.1717 0.32377 " pathEditMode="relative" ptsTypes="AAAAAAA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024 -0.00617 L 0.08264 -0.00555 C 0.10782 -0.00432 0.12605 -0.01142 0.14063 0.00185 C 0.15504 0.01512 0.16407 0.04136 0.16945 0.07315 C 0.175 0.10525 0.1757 0.15556 0.17292 0.19383 C 0.17014 0.23241 0.15695 0.28333 0.15348 0.30401 C 0.14983 0.32531 0.15053 0.32253 0.15122 0.32006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1635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025 -0.00617 L 0.08264 -0.00556 C 0.10781 -0.00432 0.12604 -0.01142 0.14062 0.00185 C 0.15503 0.01512 0.16406 0.04136 0.16944 0.07315 C 0.175 0.10525 0.17569 0.15556 0.17291 0.19383 C 0.17014 0.23241 0.15694 0.28333 0.15347 0.30401 C 0.14982 0.32531 0.15052 0.32253 0.15121 0.32006 " pathEditMode="relative" rAng="0" ptsTypes="AAAAAAA">
                                      <p:cBhvr>
                                        <p:cTn id="4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16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6000" t="-17000" r="-43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0D55-9B1E-D943-9B5A-CF4DE05E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PROBLEMS AND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29A54-6F47-8B4A-99AF-40E0B436D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95E2A0-FD3F-EC44-9718-56292CCB9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68335"/>
              </p:ext>
            </p:extLst>
          </p:nvPr>
        </p:nvGraphicFramePr>
        <p:xfrm>
          <a:off x="457200" y="1662545"/>
          <a:ext cx="4114800" cy="2537611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185562">
                  <a:extLst>
                    <a:ext uri="{9D8B030D-6E8A-4147-A177-3AD203B41FA5}">
                      <a16:colId xmlns:a16="http://schemas.microsoft.com/office/drawing/2014/main" val="856561891"/>
                    </a:ext>
                  </a:extLst>
                </a:gridCol>
                <a:gridCol w="1929238">
                  <a:extLst>
                    <a:ext uri="{9D8B030D-6E8A-4147-A177-3AD203B41FA5}">
                      <a16:colId xmlns:a16="http://schemas.microsoft.com/office/drawing/2014/main" val="2730064401"/>
                    </a:ext>
                  </a:extLst>
                </a:gridCol>
              </a:tblGrid>
              <a:tr h="464971">
                <a:tc>
                  <a:txBody>
                    <a:bodyPr/>
                    <a:lstStyle/>
                    <a:p>
                      <a:pPr algn="ctr"/>
                      <a:r>
                        <a:rPr lang="en-DE" sz="2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PROBLEM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SOLUTION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479226"/>
                  </a:ext>
                </a:extLst>
              </a:tr>
              <a:tr h="464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Taking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images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with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DLSM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took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ages</a:t>
                      </a:r>
                      <a:endParaRPr lang="de-DE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Video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de-DE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585084"/>
                  </a:ext>
                </a:extLst>
              </a:tr>
              <a:tr h="464971"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Chive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did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not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develop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well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enough</a:t>
                      </a:r>
                      <a:endParaRPr lang="en-DE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Replaced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by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Parsley</a:t>
                      </a:r>
                      <a:endParaRPr lang="en-DE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130694"/>
                  </a:ext>
                </a:extLst>
              </a:tr>
              <a:tr h="464971">
                <a:tc>
                  <a:txBody>
                    <a:bodyPr/>
                    <a:lstStyle/>
                    <a:p>
                      <a:pPr marL="0" indent="0" algn="l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Parsley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did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also not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develop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well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enough</a:t>
                      </a:r>
                      <a:endParaRPr lang="de-DE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Not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resolved</a:t>
                      </a:r>
                      <a:endParaRPr lang="de-DE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198976"/>
                  </a:ext>
                </a:extLst>
              </a:tr>
              <a:tr h="464971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PI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Camera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Module</a:t>
                      </a:r>
                    </a:p>
                    <a:p>
                      <a:pPr algn="l"/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bad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quality</a:t>
                      </a:r>
                      <a:endParaRPr lang="en-DE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IP </a:t>
                      </a:r>
                      <a:r>
                        <a:rPr lang="de-DE" sz="14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Camera</a:t>
                      </a:r>
                      <a:endParaRPr lang="en-DE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25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4825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t="-83000" r="27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6C92-15F5-624C-B3A8-ABBAE059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384" y="334987"/>
            <a:ext cx="3090900" cy="718800"/>
          </a:xfrm>
        </p:spPr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INIT</a:t>
            </a:r>
            <a:r>
              <a:rPr lang="en-GB" dirty="0">
                <a:latin typeface="Poppins" pitchFamily="2" charset="77"/>
                <a:cs typeface="Poppins" pitchFamily="2" charset="77"/>
              </a:rPr>
              <a:t>I</a:t>
            </a:r>
            <a:r>
              <a:rPr lang="en-DE" dirty="0">
                <a:latin typeface="Poppins" pitchFamily="2" charset="77"/>
                <a:cs typeface="Poppins" pitchFamily="2" charset="77"/>
              </a:rPr>
              <a:t>AL IDEAS - MACHINE LEARNING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7E06-142D-5E43-9ACF-ADBC67468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2366" y="2200273"/>
            <a:ext cx="3521684" cy="220474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Convolutional Neural Network</a:t>
            </a:r>
          </a:p>
          <a:p>
            <a:pPr>
              <a:buFont typeface="Wingdings" pitchFamily="2" charset="2"/>
              <a:buChar char="§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prototype with a custom model </a:t>
            </a:r>
          </a:p>
          <a:p>
            <a:pPr>
              <a:buFont typeface="Wingdings" pitchFamily="2" charset="2"/>
              <a:buChar char="§"/>
            </a:pPr>
            <a:r>
              <a:rPr lang="en-GB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EfficientNet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backup model</a:t>
            </a:r>
          </a:p>
          <a:p>
            <a:pPr>
              <a:buFont typeface="Wingdings" pitchFamily="2" charset="2"/>
              <a:buChar char="§"/>
            </a:pPr>
            <a:endParaRPr lang="en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4952-CBD7-3C4A-B63B-E4825108EB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75254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0D55-9B1E-D943-9B5A-CF4DE05E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PROBLEMS AND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29A54-6F47-8B4A-99AF-40E0B436D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95E2A0-FD3F-EC44-9718-56292CCB9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329372"/>
              </p:ext>
            </p:extLst>
          </p:nvPr>
        </p:nvGraphicFramePr>
        <p:xfrm>
          <a:off x="457200" y="1662545"/>
          <a:ext cx="4114800" cy="237804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185562">
                  <a:extLst>
                    <a:ext uri="{9D8B030D-6E8A-4147-A177-3AD203B41FA5}">
                      <a16:colId xmlns:a16="http://schemas.microsoft.com/office/drawing/2014/main" val="856561891"/>
                    </a:ext>
                  </a:extLst>
                </a:gridCol>
                <a:gridCol w="1929238">
                  <a:extLst>
                    <a:ext uri="{9D8B030D-6E8A-4147-A177-3AD203B41FA5}">
                      <a16:colId xmlns:a16="http://schemas.microsoft.com/office/drawing/2014/main" val="2730064401"/>
                    </a:ext>
                  </a:extLst>
                </a:gridCol>
              </a:tblGrid>
              <a:tr h="464971">
                <a:tc>
                  <a:txBody>
                    <a:bodyPr/>
                    <a:lstStyle/>
                    <a:p>
                      <a:pPr algn="ctr"/>
                      <a:r>
                        <a:rPr lang="en-DE" sz="2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PROBLEM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SOLUTION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479226"/>
                  </a:ext>
                </a:extLst>
              </a:tr>
              <a:tr h="464971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Limited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resources</a:t>
                      </a:r>
                      <a:endParaRPr lang="en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Generator</a:t>
                      </a:r>
                      <a:endParaRPr lang="en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585084"/>
                  </a:ext>
                </a:extLst>
              </a:tr>
              <a:tr h="464971"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Insufficient</a:t>
                      </a:r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validation</a:t>
                      </a:r>
                      <a:endParaRPr lang="en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K-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Fold</a:t>
                      </a:r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Validation</a:t>
                      </a:r>
                      <a:endParaRPr lang="en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130694"/>
                  </a:ext>
                </a:extLst>
              </a:tr>
              <a:tr h="464971">
                <a:tc>
                  <a:txBody>
                    <a:bodyPr/>
                    <a:lstStyle/>
                    <a:p>
                      <a:pPr marL="0" indent="0" algn="l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Unsatisfying</a:t>
                      </a:r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results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EfficientNet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198976"/>
                  </a:ext>
                </a:extLst>
              </a:tr>
              <a:tr h="464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Insufficient</a:t>
                      </a:r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generalization</a:t>
                      </a:r>
                      <a:endParaRPr lang="en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Masking</a:t>
                      </a:r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and</a:t>
                      </a:r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Cannying</a:t>
                      </a:r>
                      <a:endParaRPr lang="en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504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8003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V">
  <a:themeElements>
    <a:clrScheme name="Custom 347">
      <a:dk1>
        <a:srgbClr val="18171D"/>
      </a:dk1>
      <a:lt1>
        <a:srgbClr val="FFFFFF"/>
      </a:lt1>
      <a:dk2>
        <a:srgbClr val="7A7788"/>
      </a:dk2>
      <a:lt2>
        <a:srgbClr val="F1F0F7"/>
      </a:lt2>
      <a:accent1>
        <a:srgbClr val="9FEC23"/>
      </a:accent1>
      <a:accent2>
        <a:srgbClr val="81C729"/>
      </a:accent2>
      <a:accent3>
        <a:srgbClr val="32A529"/>
      </a:accent3>
      <a:accent4>
        <a:srgbClr val="188B36"/>
      </a:accent4>
      <a:accent5>
        <a:srgbClr val="01411B"/>
      </a:accent5>
      <a:accent6>
        <a:srgbClr val="EB5A2C"/>
      </a:accent6>
      <a:hlink>
        <a:srgbClr val="FFFFFF"/>
      </a:hlink>
      <a:folHlink>
        <a:srgbClr val="6611CC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513</Words>
  <Application>Microsoft Macintosh PowerPoint</Application>
  <PresentationFormat>On-screen Show (16:9)</PresentationFormat>
  <Paragraphs>156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Wingdings</vt:lpstr>
      <vt:lpstr>News Cycle</vt:lpstr>
      <vt:lpstr>Open Sans</vt:lpstr>
      <vt:lpstr>Calibri</vt:lpstr>
      <vt:lpstr>Poppins</vt:lpstr>
      <vt:lpstr>MV</vt:lpstr>
      <vt:lpstr>P L A N T O M A T I C - F I N A L  P R E S E N T A T I O N</vt:lpstr>
      <vt:lpstr>A G E N D A</vt:lpstr>
      <vt:lpstr>PowerPoint Presentation</vt:lpstr>
      <vt:lpstr>INITIAL IDEAS - FEATURE ANALYSIS</vt:lpstr>
      <vt:lpstr>PowerPoint Presentation</vt:lpstr>
      <vt:lpstr>PowerPoint Presentation</vt:lpstr>
      <vt:lpstr>PROBLEMS AND SOLUTIONS</vt:lpstr>
      <vt:lpstr>INITIAL IDEAS - MACHINE LEARNING</vt:lpstr>
      <vt:lpstr>PROBLEMS AND SOLUTIONS</vt:lpstr>
      <vt:lpstr>PowerPoint Presentation</vt:lpstr>
      <vt:lpstr>PowerPoint Presentation</vt:lpstr>
      <vt:lpstr>THE WHOLE PROCESS</vt:lpstr>
      <vt:lpstr>THE SCORING MODEL</vt:lpstr>
      <vt:lpstr>MODEL RESULTS </vt:lpstr>
      <vt:lpstr>LIMITATIONS</vt:lpstr>
      <vt:lpstr>THE DEMO</vt:lpstr>
      <vt:lpstr>OPEN DISCUSSION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L A N T O M A T I C - F I N A L  P R E S E N T A T I O N</dc:title>
  <cp:lastModifiedBy>Kian Lütke</cp:lastModifiedBy>
  <cp:revision>57</cp:revision>
  <dcterms:modified xsi:type="dcterms:W3CDTF">2021-02-22T16:27:54Z</dcterms:modified>
</cp:coreProperties>
</file>